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6"/>
  </p:notesMasterIdLst>
  <p:handoutMasterIdLst>
    <p:handoutMasterId r:id="rId17"/>
  </p:handoutMasterIdLst>
  <p:sldIdLst>
    <p:sldId id="376" r:id="rId3"/>
    <p:sldId id="368" r:id="rId4"/>
    <p:sldId id="258" r:id="rId5"/>
    <p:sldId id="369" r:id="rId6"/>
    <p:sldId id="370" r:id="rId7"/>
    <p:sldId id="371" r:id="rId8"/>
    <p:sldId id="372" r:id="rId9"/>
    <p:sldId id="374" r:id="rId10"/>
    <p:sldId id="375" r:id="rId11"/>
    <p:sldId id="377" r:id="rId12"/>
    <p:sldId id="378" r:id="rId13"/>
    <p:sldId id="379" r:id="rId14"/>
    <p:sldId id="391" r:id="rId1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4DC16B-654D-6F7A-C051-BB2B09B87676}"/>
              </a:ext>
            </a:extLst>
          </p:cNvPr>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sz="1000">
                <a:latin typeface="Arial" panose="020B0604020202020204" pitchFamily="34" charset="0"/>
                <a:cs typeface="Arial" panose="020B0604020202020204" pitchFamily="34" charset="0"/>
              </a:rPr>
              <a:t>Class – A Study Of The Psalms (29)</a:t>
            </a:r>
          </a:p>
        </p:txBody>
      </p:sp>
      <p:sp>
        <p:nvSpPr>
          <p:cNvPr id="3" name="Date Placeholder 2">
            <a:extLst>
              <a:ext uri="{FF2B5EF4-FFF2-40B4-BE49-F238E27FC236}">
                <a16:creationId xmlns:a16="http://schemas.microsoft.com/office/drawing/2014/main" id="{D871F64D-E58D-7B4B-B3A7-DB09B39C84C0}"/>
              </a:ext>
            </a:extLst>
          </p:cNvPr>
          <p:cNvSpPr>
            <a:spLocks noGrp="1"/>
          </p:cNvSpPr>
          <p:nvPr>
            <p:ph type="dt" sz="quarter" idx="1"/>
          </p:nvPr>
        </p:nvSpPr>
        <p:spPr>
          <a:xfrm>
            <a:off x="4143210" y="0"/>
            <a:ext cx="3170357" cy="480547"/>
          </a:xfrm>
          <a:prstGeom prst="rect">
            <a:avLst/>
          </a:prstGeom>
        </p:spPr>
        <p:txBody>
          <a:bodyPr vert="horz" lIns="93794" tIns="46896" rIns="93794" bIns="46896" rtlCol="0"/>
          <a:lstStyle>
            <a:lvl1pPr algn="r">
              <a:defRPr sz="1200"/>
            </a:lvl1pPr>
          </a:lstStyle>
          <a:p>
            <a:r>
              <a:rPr lang="en-US" sz="1000">
                <a:latin typeface="Arial" panose="020B0604020202020204" pitchFamily="34" charset="0"/>
                <a:cs typeface="Arial" panose="020B0604020202020204" pitchFamily="34" charset="0"/>
              </a:rPr>
              <a:t>6/26/2022 am class</a:t>
            </a:r>
          </a:p>
        </p:txBody>
      </p:sp>
      <p:sp>
        <p:nvSpPr>
          <p:cNvPr id="4" name="Footer Placeholder 3">
            <a:extLst>
              <a:ext uri="{FF2B5EF4-FFF2-40B4-BE49-F238E27FC236}">
                <a16:creationId xmlns:a16="http://schemas.microsoft.com/office/drawing/2014/main" id="{CEB1F265-5313-40B2-413E-16DA7398289D}"/>
              </a:ext>
            </a:extLst>
          </p:cNvPr>
          <p:cNvSpPr>
            <a:spLocks noGrp="1"/>
          </p:cNvSpPr>
          <p:nvPr>
            <p:ph type="ftr" sz="quarter" idx="2"/>
          </p:nvPr>
        </p:nvSpPr>
        <p:spPr>
          <a:xfrm>
            <a:off x="0" y="9120654"/>
            <a:ext cx="3170357" cy="480547"/>
          </a:xfrm>
          <a:prstGeom prst="rect">
            <a:avLst/>
          </a:prstGeom>
        </p:spPr>
        <p:txBody>
          <a:bodyPr vert="horz" lIns="93794" tIns="46896" rIns="93794" bIns="46896"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4EBC53B-E5B4-FBD1-BC37-C35B60D5CAB2}"/>
              </a:ext>
            </a:extLst>
          </p:cNvPr>
          <p:cNvSpPr>
            <a:spLocks noGrp="1"/>
          </p:cNvSpPr>
          <p:nvPr>
            <p:ph type="sldNum" sz="quarter" idx="3"/>
          </p:nvPr>
        </p:nvSpPr>
        <p:spPr>
          <a:xfrm>
            <a:off x="4143210" y="9120654"/>
            <a:ext cx="3170357" cy="480547"/>
          </a:xfrm>
          <a:prstGeom prst="rect">
            <a:avLst/>
          </a:prstGeom>
        </p:spPr>
        <p:txBody>
          <a:bodyPr vert="horz" lIns="93794" tIns="46896" rIns="93794" bIns="46896" rtlCol="0" anchor="b"/>
          <a:lstStyle>
            <a:lvl1pPr algn="r">
              <a:defRPr sz="1200"/>
            </a:lvl1pPr>
          </a:lstStyle>
          <a:p>
            <a:fld id="{56B511A2-29E9-4E76-9D6B-670CF613AAD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06212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a:t>Class – A Study Of The Psalms (29)</a:t>
            </a:r>
          </a:p>
        </p:txBody>
      </p:sp>
      <p:sp>
        <p:nvSpPr>
          <p:cNvPr id="3" name="Date Placeholder 2"/>
          <p:cNvSpPr>
            <a:spLocks noGrp="1"/>
          </p:cNvSpPr>
          <p:nvPr>
            <p:ph type="dt" idx="1"/>
          </p:nvPr>
        </p:nvSpPr>
        <p:spPr>
          <a:xfrm>
            <a:off x="4143210" y="0"/>
            <a:ext cx="3170357" cy="480547"/>
          </a:xfrm>
          <a:prstGeom prst="rect">
            <a:avLst/>
          </a:prstGeom>
        </p:spPr>
        <p:txBody>
          <a:bodyPr vert="horz" lIns="93794" tIns="46896" rIns="93794" bIns="46896" rtlCol="0"/>
          <a:lstStyle>
            <a:lvl1pPr algn="r">
              <a:defRPr sz="1200"/>
            </a:lvl1pPr>
          </a:lstStyle>
          <a:p>
            <a:r>
              <a:rPr lang="en-US"/>
              <a:t>6/26/2022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4" tIns="46896" rIns="93794" bIns="46896" rtlCol="0" anchor="ctr"/>
          <a:lstStyle/>
          <a:p>
            <a:endParaRPr lang="en-US"/>
          </a:p>
        </p:txBody>
      </p:sp>
      <p:sp>
        <p:nvSpPr>
          <p:cNvPr id="5" name="Notes Placeholder 4"/>
          <p:cNvSpPr>
            <a:spLocks noGrp="1"/>
          </p:cNvSpPr>
          <p:nvPr>
            <p:ph type="body" sz="quarter" idx="3"/>
          </p:nvPr>
        </p:nvSpPr>
        <p:spPr>
          <a:xfrm>
            <a:off x="730867" y="4620395"/>
            <a:ext cx="5853468" cy="3781061"/>
          </a:xfrm>
          <a:prstGeom prst="rect">
            <a:avLst/>
          </a:prstGeom>
        </p:spPr>
        <p:txBody>
          <a:bodyPr vert="horz" lIns="93794" tIns="46896" rIns="93794" bIns="468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4"/>
            <a:ext cx="3170357" cy="480547"/>
          </a:xfrm>
          <a:prstGeom prst="rect">
            <a:avLst/>
          </a:prstGeom>
        </p:spPr>
        <p:txBody>
          <a:bodyPr vert="horz" lIns="93794" tIns="46896" rIns="93794" bIns="4689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10" y="9120654"/>
            <a:ext cx="3170357" cy="480547"/>
          </a:xfrm>
          <a:prstGeom prst="rect">
            <a:avLst/>
          </a:prstGeom>
        </p:spPr>
        <p:txBody>
          <a:bodyPr vert="horz" lIns="93794" tIns="46896" rIns="93794" bIns="46896" rtlCol="0" anchor="b"/>
          <a:lstStyle>
            <a:lvl1pPr algn="r">
              <a:defRPr sz="1200"/>
            </a:lvl1pPr>
          </a:lstStyle>
          <a:p>
            <a:fld id="{4F847441-6C58-4246-80D2-578084B4381C}" type="slidenum">
              <a:rPr lang="en-US" smtClean="0"/>
              <a:t>‹#›</a:t>
            </a:fld>
            <a:endParaRPr lang="en-US"/>
          </a:p>
        </p:txBody>
      </p:sp>
    </p:spTree>
    <p:extLst>
      <p:ext uri="{BB962C8B-B14F-4D97-AF65-F5344CB8AC3E}">
        <p14:creationId xmlns:p14="http://schemas.microsoft.com/office/powerpoint/2010/main" val="368841238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94504547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959537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4060398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222625" y="304800"/>
            <a:ext cx="11909425" cy="4724400"/>
            <a:chOff x="-2030" y="192"/>
            <a:chExt cx="7502" cy="2976"/>
          </a:xfrm>
        </p:grpSpPr>
        <p:sp>
          <p:nvSpPr>
            <p:cNvPr id="9219"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sp>
          <p:nvSpPr>
            <p:cNvPr id="9220"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9221"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grpSp>
      <p:sp>
        <p:nvSpPr>
          <p:cNvPr id="9222" name="Rectangle 6"/>
          <p:cNvSpPr>
            <a:spLocks noGrp="1" noChangeArrowheads="1"/>
          </p:cNvSpPr>
          <p:nvPr>
            <p:ph type="ctrTitle"/>
          </p:nvPr>
        </p:nvSpPr>
        <p:spPr>
          <a:xfrm>
            <a:off x="1443038" y="985840"/>
            <a:ext cx="7239000" cy="1444625"/>
          </a:xfrm>
        </p:spPr>
        <p:txBody>
          <a:bodyPr/>
          <a:lstStyle>
            <a:lvl1pPr>
              <a:defRPr sz="4000"/>
            </a:lvl1pPr>
          </a:lstStyle>
          <a:p>
            <a:r>
              <a:rPr lang="en-US"/>
              <a:t>Click to edit Master title style</a:t>
            </a:r>
          </a:p>
        </p:txBody>
      </p:sp>
      <p:sp>
        <p:nvSpPr>
          <p:cNvPr id="92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9224" name="Rectangle 8"/>
          <p:cNvSpPr>
            <a:spLocks noGrp="1" noChangeArrowheads="1"/>
          </p:cNvSpPr>
          <p:nvPr>
            <p:ph type="dt" sz="half" idx="2"/>
          </p:nvPr>
        </p:nvSpPr>
        <p:spPr/>
        <p:txBody>
          <a:bodyPr/>
          <a:lstStyle>
            <a:lvl1pPr>
              <a:defRPr/>
            </a:lvl1pPr>
          </a:lstStyle>
          <a:p>
            <a:fld id="{521F2821-2941-476C-9F5F-60A7191D27D2}" type="datetimeFigureOut">
              <a:rPr lang="en-US" smtClean="0"/>
              <a:t>7/3/2022</a:t>
            </a:fld>
            <a:endParaRPr lang="en-US"/>
          </a:p>
        </p:txBody>
      </p:sp>
      <p:sp>
        <p:nvSpPr>
          <p:cNvPr id="9225" name="Rectangle 9"/>
          <p:cNvSpPr>
            <a:spLocks noGrp="1" noChangeArrowheads="1"/>
          </p:cNvSpPr>
          <p:nvPr>
            <p:ph type="ftr" sz="quarter" idx="3"/>
          </p:nvPr>
        </p:nvSpPr>
        <p:spPr/>
        <p:txBody>
          <a:bodyPr/>
          <a:lstStyle>
            <a:lvl1pPr>
              <a:defRPr/>
            </a:lvl1pPr>
          </a:lstStyle>
          <a:p>
            <a:endParaRPr lang="en-US"/>
          </a:p>
        </p:txBody>
      </p:sp>
      <p:sp>
        <p:nvSpPr>
          <p:cNvPr id="9226" name="Rectangle 10"/>
          <p:cNvSpPr>
            <a:spLocks noGrp="1" noChangeArrowheads="1"/>
          </p:cNvSpPr>
          <p:nvPr>
            <p:ph type="sldNum" sz="quarter" idx="4"/>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2224829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59544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3632731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4"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2761911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3270473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203232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10493561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4213963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8645902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3241280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20218956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21F2821-2941-476C-9F5F-60A7191D27D2}" type="datetimeFigureOut">
              <a:rPr lang="en-US" smtClean="0"/>
              <a:t>7/3/2022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A1B167-6F2A-4614-8B12-F637040071E2}" type="slidenum">
              <a:rPr lang="en-US" smtClean="0"/>
              <a:t>‹#›</a:t>
            </a:fld>
            <a:endParaRPr lang="en-US"/>
          </a:p>
        </p:txBody>
      </p:sp>
    </p:spTree>
    <p:extLst>
      <p:ext uri="{BB962C8B-B14F-4D97-AF65-F5344CB8AC3E}">
        <p14:creationId xmlns:p14="http://schemas.microsoft.com/office/powerpoint/2010/main" val="1023209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4603081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015298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85477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025137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942055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17800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6BD29DA-F084-4C85-A93B-6398D1401EB6}" type="datetimeFigureOut">
              <a:rPr lang="en-US" smtClean="0"/>
              <a:t>7/3/2022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26330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6BD29DA-F084-4C85-A93B-6398D1401EB6}" type="datetimeFigureOut">
              <a:rPr lang="en-US" smtClean="0"/>
              <a:t>7/3/2022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7403979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3238500" y="0"/>
            <a:ext cx="11925300" cy="3810000"/>
            <a:chOff x="-2040" y="0"/>
            <a:chExt cx="7512" cy="2400"/>
          </a:xfrm>
        </p:grpSpPr>
        <p:sp>
          <p:nvSpPr>
            <p:cNvPr id="8195"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8196"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sp>
          <p:nvSpPr>
            <p:cNvPr id="8197"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grpSp>
      <p:sp>
        <p:nvSpPr>
          <p:cNvPr id="8198" name="Rectangle 6"/>
          <p:cNvSpPr>
            <a:spLocks noGrp="1" noChangeArrowheads="1"/>
          </p:cNvSpPr>
          <p:nvPr>
            <p:ph type="title"/>
          </p:nvPr>
        </p:nvSpPr>
        <p:spPr bwMode="auto">
          <a:xfrm>
            <a:off x="1370014"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8199" name="Rectangle 7"/>
          <p:cNvSpPr>
            <a:spLocks noGrp="1" noChangeArrowheads="1"/>
          </p:cNvSpPr>
          <p:nvPr>
            <p:ph type="body" idx="1"/>
          </p:nvPr>
        </p:nvSpPr>
        <p:spPr bwMode="auto">
          <a:xfrm>
            <a:off x="1370014"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20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521F2821-2941-476C-9F5F-60A7191D27D2}" type="datetimeFigureOut">
              <a:rPr lang="en-US" smtClean="0"/>
              <a:t>7/3/2022</a:t>
            </a:fld>
            <a:endParaRPr lang="en-US"/>
          </a:p>
        </p:txBody>
      </p:sp>
      <p:sp>
        <p:nvSpPr>
          <p:cNvPr id="820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US"/>
          </a:p>
        </p:txBody>
      </p:sp>
      <p:sp>
        <p:nvSpPr>
          <p:cNvPr id="820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A1B167-6F2A-4614-8B12-F637040071E2}" type="slidenum">
              <a:rPr lang="en-US" smtClean="0"/>
              <a:t>‹#›</a:t>
            </a:fld>
            <a:endParaRPr lang="en-US"/>
          </a:p>
        </p:txBody>
      </p:sp>
    </p:spTree>
    <p:extLst>
      <p:ext uri="{BB962C8B-B14F-4D97-AF65-F5344CB8AC3E}">
        <p14:creationId xmlns:p14="http://schemas.microsoft.com/office/powerpoint/2010/main" val="21684834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cs typeface="Arial" charset="0"/>
        </a:defRPr>
      </a:lvl2pPr>
      <a:lvl3pPr algn="l" rtl="0" eaLnBrk="1" fontAlgn="base" hangingPunct="1">
        <a:spcBef>
          <a:spcPct val="0"/>
        </a:spcBef>
        <a:spcAft>
          <a:spcPct val="0"/>
        </a:spcAft>
        <a:defRPr sz="3600">
          <a:solidFill>
            <a:schemeClr val="tx2"/>
          </a:solidFill>
          <a:latin typeface="Arial" charset="0"/>
          <a:cs typeface="Arial" charset="0"/>
        </a:defRPr>
      </a:lvl3pPr>
      <a:lvl4pPr algn="l" rtl="0" eaLnBrk="1" fontAlgn="base" hangingPunct="1">
        <a:spcBef>
          <a:spcPct val="0"/>
        </a:spcBef>
        <a:spcAft>
          <a:spcPct val="0"/>
        </a:spcAft>
        <a:defRPr sz="3600">
          <a:solidFill>
            <a:schemeClr val="tx2"/>
          </a:solidFill>
          <a:latin typeface="Arial" charset="0"/>
          <a:cs typeface="Arial" charset="0"/>
        </a:defRPr>
      </a:lvl4pPr>
      <a:lvl5pPr algn="l" rtl="0" eaLnBrk="1" fontAlgn="base" hangingPunct="1">
        <a:spcBef>
          <a:spcPct val="0"/>
        </a:spcBef>
        <a:spcAft>
          <a:spcPct val="0"/>
        </a:spcAft>
        <a:defRPr sz="3600">
          <a:solidFill>
            <a:schemeClr val="tx2"/>
          </a:solidFill>
          <a:latin typeface="Arial" charset="0"/>
          <a:cs typeface="Arial" charset="0"/>
        </a:defRPr>
      </a:lvl5pPr>
      <a:lvl6pPr marL="457200" algn="l" rtl="0" eaLnBrk="1" fontAlgn="base" hangingPunct="1">
        <a:spcBef>
          <a:spcPct val="0"/>
        </a:spcBef>
        <a:spcAft>
          <a:spcPct val="0"/>
        </a:spcAft>
        <a:defRPr sz="3600">
          <a:solidFill>
            <a:schemeClr val="tx2"/>
          </a:solidFill>
          <a:latin typeface="Arial" charset="0"/>
          <a:cs typeface="Arial" charset="0"/>
        </a:defRPr>
      </a:lvl6pPr>
      <a:lvl7pPr marL="914400" algn="l" rtl="0" eaLnBrk="1" fontAlgn="base" hangingPunct="1">
        <a:spcBef>
          <a:spcPct val="0"/>
        </a:spcBef>
        <a:spcAft>
          <a:spcPct val="0"/>
        </a:spcAft>
        <a:defRPr sz="3600">
          <a:solidFill>
            <a:schemeClr val="tx2"/>
          </a:solidFill>
          <a:latin typeface="Arial" charset="0"/>
          <a:cs typeface="Arial" charset="0"/>
        </a:defRPr>
      </a:lvl7pPr>
      <a:lvl8pPr marL="1371600" algn="l" rtl="0" eaLnBrk="1" fontAlgn="base" hangingPunct="1">
        <a:spcBef>
          <a:spcPct val="0"/>
        </a:spcBef>
        <a:spcAft>
          <a:spcPct val="0"/>
        </a:spcAft>
        <a:defRPr sz="3600">
          <a:solidFill>
            <a:schemeClr val="tx2"/>
          </a:solidFill>
          <a:latin typeface="Arial" charset="0"/>
          <a:cs typeface="Arial" charset="0"/>
        </a:defRPr>
      </a:lvl8pPr>
      <a:lvl9pPr marL="1828800" algn="l" rtl="0" eaLnBrk="1" fontAlgn="base" hangingPunct="1">
        <a:spcBef>
          <a:spcPct val="0"/>
        </a:spcBef>
        <a:spcAft>
          <a:spcPct val="0"/>
        </a:spcAft>
        <a:defRPr sz="36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eaLnBrk="1" fontAlgn="base" hangingPunct="1">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eaLnBrk="1" fontAlgn="base" hangingPunct="1">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FDD6-0F12-4740-6712-665E6CC2D1FF}"/>
              </a:ext>
            </a:extLst>
          </p:cNvPr>
          <p:cNvSpPr>
            <a:spLocks noGrp="1"/>
          </p:cNvSpPr>
          <p:nvPr>
            <p:ph type="ctrTitle"/>
          </p:nvPr>
        </p:nvSpPr>
        <p:spPr>
          <a:xfrm>
            <a:off x="761999" y="1531333"/>
            <a:ext cx="7772400" cy="2169825"/>
          </a:xfrm>
          <a:solidFill>
            <a:schemeClr val="accent1"/>
          </a:solidFill>
        </p:spPr>
        <p:txBody>
          <a:bodyPr>
            <a:spAutoFit/>
          </a:bodyPr>
          <a:lstStyle/>
          <a:p>
            <a:r>
              <a:rPr lang="en-US" sz="4400" dirty="0">
                <a:solidFill>
                  <a:schemeClr val="bg1"/>
                </a:solidFill>
              </a:rPr>
              <a:t>Be Immoveable: </a:t>
            </a:r>
            <a:br>
              <a:rPr lang="en-US" sz="4400" dirty="0">
                <a:solidFill>
                  <a:schemeClr val="bg1"/>
                </a:solidFill>
              </a:rPr>
            </a:br>
            <a:r>
              <a:rPr lang="en-US" sz="4400" dirty="0">
                <a:solidFill>
                  <a:schemeClr val="bg1"/>
                </a:solidFill>
              </a:rPr>
              <a:t>Trust in the Lord</a:t>
            </a:r>
            <a:br>
              <a:rPr lang="en-US" sz="4400" dirty="0">
                <a:solidFill>
                  <a:schemeClr val="bg1"/>
                </a:solidFill>
              </a:rPr>
            </a:br>
            <a:r>
              <a:rPr lang="en-US" sz="4400" dirty="0">
                <a:solidFill>
                  <a:schemeClr val="bg1"/>
                </a:solidFill>
              </a:rPr>
              <a:t>Psalms 125</a:t>
            </a:r>
            <a:endParaRPr lang="en-US" dirty="0">
              <a:solidFill>
                <a:schemeClr val="bg1"/>
              </a:solidFill>
            </a:endParaRPr>
          </a:p>
        </p:txBody>
      </p:sp>
      <p:sp>
        <p:nvSpPr>
          <p:cNvPr id="4" name="TextBox 3">
            <a:extLst>
              <a:ext uri="{FF2B5EF4-FFF2-40B4-BE49-F238E27FC236}">
                <a16:creationId xmlns:a16="http://schemas.microsoft.com/office/drawing/2014/main" id="{9E58B7C1-BBE9-BF81-B097-E6B513C1F175}"/>
              </a:ext>
            </a:extLst>
          </p:cNvPr>
          <p:cNvSpPr txBox="1"/>
          <p:nvPr/>
        </p:nvSpPr>
        <p:spPr>
          <a:xfrm>
            <a:off x="1918707" y="5028089"/>
            <a:ext cx="530658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Verdana"/>
                <a:ea typeface="+mn-ea"/>
                <a:cs typeface="Arial"/>
              </a:rPr>
              <a:t>Lesson 2: Psalms of Guidance</a:t>
            </a:r>
          </a:p>
        </p:txBody>
      </p:sp>
      <p:sp>
        <p:nvSpPr>
          <p:cNvPr id="5" name="TextBox 4">
            <a:extLst>
              <a:ext uri="{FF2B5EF4-FFF2-40B4-BE49-F238E27FC236}">
                <a16:creationId xmlns:a16="http://schemas.microsoft.com/office/drawing/2014/main" id="{6B601DD8-D036-7802-184C-95E351627F11}"/>
              </a:ext>
            </a:extLst>
          </p:cNvPr>
          <p:cNvSpPr txBox="1"/>
          <p:nvPr/>
        </p:nvSpPr>
        <p:spPr>
          <a:xfrm>
            <a:off x="3195661" y="6039894"/>
            <a:ext cx="3041217" cy="52322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Verdana"/>
                <a:ea typeface="+mn-ea"/>
                <a:cs typeface="Arial"/>
              </a:rPr>
              <a:t>June 26, 2022</a:t>
            </a:r>
          </a:p>
        </p:txBody>
      </p:sp>
    </p:spTree>
    <p:extLst>
      <p:ext uri="{BB962C8B-B14F-4D97-AF65-F5344CB8AC3E}">
        <p14:creationId xmlns:p14="http://schemas.microsoft.com/office/powerpoint/2010/main" val="1705973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20D2-3433-A4B7-3B38-50590EC6CD88}"/>
              </a:ext>
            </a:extLst>
          </p:cNvPr>
          <p:cNvSpPr>
            <a:spLocks noGrp="1"/>
          </p:cNvSpPr>
          <p:nvPr>
            <p:ph type="title"/>
          </p:nvPr>
        </p:nvSpPr>
        <p:spPr>
          <a:xfrm>
            <a:off x="1370014" y="244296"/>
            <a:ext cx="7313612" cy="1200329"/>
          </a:xfrm>
        </p:spPr>
        <p:txBody>
          <a:bodyPr>
            <a:spAutoFit/>
          </a:bodyPr>
          <a:lstStyle/>
          <a:p>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Psalms 11</a:t>
            </a:r>
            <a:b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br>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Faith’s Response To Fear</a:t>
            </a:r>
            <a:endParaRPr lang="en-US" dirty="0"/>
          </a:p>
        </p:txBody>
      </p:sp>
      <p:sp>
        <p:nvSpPr>
          <p:cNvPr id="3" name="Content Placeholder 2">
            <a:extLst>
              <a:ext uri="{FF2B5EF4-FFF2-40B4-BE49-F238E27FC236}">
                <a16:creationId xmlns:a16="http://schemas.microsoft.com/office/drawing/2014/main" id="{9FE90032-41C3-234C-1FCF-ACDDCA245D8D}"/>
              </a:ext>
            </a:extLst>
          </p:cNvPr>
          <p:cNvSpPr>
            <a:spLocks noGrp="1"/>
          </p:cNvSpPr>
          <p:nvPr>
            <p:ph idx="1"/>
          </p:nvPr>
        </p:nvSpPr>
        <p:spPr>
          <a:xfrm>
            <a:off x="761999" y="1827212"/>
            <a:ext cx="8014355" cy="3970318"/>
          </a:xfrm>
        </p:spPr>
        <p:txBody>
          <a:bodyPr wrap="square">
            <a:spAutoFit/>
          </a:bodyPr>
          <a:lstStyle/>
          <a:p>
            <a:pPr marL="0" indent="0">
              <a:buNone/>
            </a:pPr>
            <a:r>
              <a:rPr lang="en-US" sz="2800" dirty="0"/>
              <a:t>Psalms 11:1, </a:t>
            </a:r>
            <a:r>
              <a:rPr lang="en-US" sz="2800" i="1" dirty="0"/>
              <a:t>“In Jehovah do I take refuge”</a:t>
            </a:r>
          </a:p>
          <a:p>
            <a:r>
              <a:rPr lang="en-US" sz="2800" dirty="0"/>
              <a:t>Trust in Jehovah. Jehovah is man’s refuge and defense.</a:t>
            </a:r>
          </a:p>
          <a:p>
            <a:r>
              <a:rPr lang="en-US" sz="2800" dirty="0"/>
              <a:t>Setting: Personal peril.</a:t>
            </a:r>
          </a:p>
          <a:p>
            <a:pPr lvl="1"/>
            <a:r>
              <a:rPr lang="en-US" sz="2800" dirty="0"/>
              <a:t>Friends urge David to flee … from whom?</a:t>
            </a:r>
          </a:p>
          <a:p>
            <a:pPr lvl="2"/>
            <a:r>
              <a:rPr lang="en-US" sz="2800" dirty="0"/>
              <a:t>From Saul?</a:t>
            </a:r>
          </a:p>
          <a:p>
            <a:pPr lvl="2"/>
            <a:r>
              <a:rPr lang="en-US" sz="2800" dirty="0"/>
              <a:t>From Absalom?</a:t>
            </a:r>
          </a:p>
        </p:txBody>
      </p:sp>
    </p:spTree>
    <p:extLst>
      <p:ext uri="{BB962C8B-B14F-4D97-AF65-F5344CB8AC3E}">
        <p14:creationId xmlns:p14="http://schemas.microsoft.com/office/powerpoint/2010/main" val="3563946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20D2-3433-A4B7-3B38-50590EC6CD88}"/>
              </a:ext>
            </a:extLst>
          </p:cNvPr>
          <p:cNvSpPr>
            <a:spLocks noGrp="1"/>
          </p:cNvSpPr>
          <p:nvPr>
            <p:ph type="title"/>
          </p:nvPr>
        </p:nvSpPr>
        <p:spPr>
          <a:xfrm>
            <a:off x="1370014" y="244296"/>
            <a:ext cx="7313612" cy="1200329"/>
          </a:xfrm>
        </p:spPr>
        <p:txBody>
          <a:bodyPr>
            <a:spAutoFit/>
          </a:bodyPr>
          <a:lstStyle/>
          <a:p>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Psalms 11</a:t>
            </a:r>
            <a:b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br>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Faith’s Response To Fear</a:t>
            </a:r>
            <a:endParaRPr lang="en-US" dirty="0"/>
          </a:p>
        </p:txBody>
      </p:sp>
      <p:sp>
        <p:nvSpPr>
          <p:cNvPr id="3" name="Content Placeholder 2">
            <a:extLst>
              <a:ext uri="{FF2B5EF4-FFF2-40B4-BE49-F238E27FC236}">
                <a16:creationId xmlns:a16="http://schemas.microsoft.com/office/drawing/2014/main" id="{9FE90032-41C3-234C-1FCF-ACDDCA245D8D}"/>
              </a:ext>
            </a:extLst>
          </p:cNvPr>
          <p:cNvSpPr>
            <a:spLocks noGrp="1"/>
          </p:cNvSpPr>
          <p:nvPr>
            <p:ph idx="1"/>
          </p:nvPr>
        </p:nvSpPr>
        <p:spPr>
          <a:xfrm>
            <a:off x="537328" y="1827212"/>
            <a:ext cx="8502977" cy="4832092"/>
          </a:xfrm>
        </p:spPr>
        <p:txBody>
          <a:bodyPr wrap="square">
            <a:spAutoFit/>
          </a:bodyPr>
          <a:lstStyle/>
          <a:p>
            <a:pPr marL="0" indent="0">
              <a:spcBef>
                <a:spcPts val="0"/>
              </a:spcBef>
              <a:buNone/>
            </a:pPr>
            <a:r>
              <a:rPr lang="en-US" sz="2800" dirty="0"/>
              <a:t>Psalms 11:1-3, </a:t>
            </a:r>
            <a:r>
              <a:rPr lang="en-US" sz="2800" i="1" dirty="0"/>
              <a:t>“… flee (as) a bird to your mountain; For, lo, the wicked bend the bow, they make ready their arrow upon the string, that they may shoot in darkness at the upright in heart; </a:t>
            </a:r>
            <a:r>
              <a:rPr lang="en-US" sz="2800" i="1" u="sng" dirty="0"/>
              <a:t>If the foundations be destroyed, what can the righteous do</a:t>
            </a:r>
            <a:r>
              <a:rPr lang="en-US" sz="2800" i="1" dirty="0"/>
              <a:t>?”</a:t>
            </a:r>
          </a:p>
          <a:p>
            <a:pPr marL="0" indent="0">
              <a:spcBef>
                <a:spcPts val="0"/>
              </a:spcBef>
              <a:buNone/>
            </a:pPr>
            <a:endParaRPr lang="en-US" sz="2800" i="1" dirty="0"/>
          </a:p>
          <a:p>
            <a:pPr>
              <a:spcBef>
                <a:spcPts val="0"/>
              </a:spcBef>
            </a:pPr>
            <a:r>
              <a:rPr lang="en-US" sz="2800" dirty="0"/>
              <a:t>Reject The Advice Of The Fearful:</a:t>
            </a:r>
          </a:p>
          <a:p>
            <a:pPr lvl="1">
              <a:spcBef>
                <a:spcPts val="0"/>
              </a:spcBef>
            </a:pPr>
            <a:r>
              <a:rPr lang="en-US" sz="2800" dirty="0"/>
              <a:t>Flee.</a:t>
            </a:r>
          </a:p>
          <a:p>
            <a:pPr lvl="1">
              <a:spcBef>
                <a:spcPts val="0"/>
              </a:spcBef>
            </a:pPr>
            <a:r>
              <a:rPr lang="en-US" sz="2800" dirty="0"/>
              <a:t>The wicked will destroy you.</a:t>
            </a:r>
          </a:p>
          <a:p>
            <a:pPr lvl="1">
              <a:spcBef>
                <a:spcPts val="0"/>
              </a:spcBef>
            </a:pPr>
            <a:r>
              <a:rPr lang="en-US" sz="2800" dirty="0"/>
              <a:t>Nothing you can do.</a:t>
            </a:r>
          </a:p>
        </p:txBody>
      </p:sp>
    </p:spTree>
    <p:extLst>
      <p:ext uri="{BB962C8B-B14F-4D97-AF65-F5344CB8AC3E}">
        <p14:creationId xmlns:p14="http://schemas.microsoft.com/office/powerpoint/2010/main" val="1095481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20D2-3433-A4B7-3B38-50590EC6CD88}"/>
              </a:ext>
            </a:extLst>
          </p:cNvPr>
          <p:cNvSpPr>
            <a:spLocks noGrp="1"/>
          </p:cNvSpPr>
          <p:nvPr>
            <p:ph type="title"/>
          </p:nvPr>
        </p:nvSpPr>
        <p:spPr>
          <a:xfrm>
            <a:off x="1293814" y="34746"/>
            <a:ext cx="7313612" cy="1200329"/>
          </a:xfrm>
        </p:spPr>
        <p:txBody>
          <a:bodyPr>
            <a:spAutoFit/>
          </a:bodyPr>
          <a:lstStyle/>
          <a:p>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Psalms 11</a:t>
            </a:r>
            <a:b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br>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Faith’s Response To Fear</a:t>
            </a:r>
            <a:endParaRPr lang="en-US" dirty="0"/>
          </a:p>
        </p:txBody>
      </p:sp>
      <p:sp>
        <p:nvSpPr>
          <p:cNvPr id="3" name="Content Placeholder 2">
            <a:extLst>
              <a:ext uri="{FF2B5EF4-FFF2-40B4-BE49-F238E27FC236}">
                <a16:creationId xmlns:a16="http://schemas.microsoft.com/office/drawing/2014/main" id="{9FE90032-41C3-234C-1FCF-ACDDCA245D8D}"/>
              </a:ext>
            </a:extLst>
          </p:cNvPr>
          <p:cNvSpPr>
            <a:spLocks noGrp="1"/>
          </p:cNvSpPr>
          <p:nvPr>
            <p:ph idx="1"/>
          </p:nvPr>
        </p:nvSpPr>
        <p:spPr>
          <a:xfrm>
            <a:off x="131975" y="1235075"/>
            <a:ext cx="8927184" cy="5090624"/>
          </a:xfrm>
          <a:solidFill>
            <a:schemeClr val="bg1"/>
          </a:solidFill>
          <a:ln>
            <a:solidFill>
              <a:schemeClr val="bg1">
                <a:alpha val="0"/>
              </a:schemeClr>
            </a:solidFill>
          </a:ln>
        </p:spPr>
        <p:txBody>
          <a:bodyPr wrap="square">
            <a:spAutoFit/>
          </a:bodyPr>
          <a:lstStyle/>
          <a:p>
            <a:pPr marL="114300" indent="0">
              <a:buNone/>
            </a:pPr>
            <a:r>
              <a:rPr lang="en-US" sz="2000" dirty="0"/>
              <a:t>Psalms 11:4-7, </a:t>
            </a:r>
            <a:r>
              <a:rPr lang="en-US" sz="2000" i="1" dirty="0"/>
              <a:t>“Jehovah is in his holy temple; Jehovah, his throne is in heaven; His eyes behold, his eyelids try, the children of men. Jehovah </a:t>
            </a:r>
            <a:r>
              <a:rPr lang="en-US" sz="2000" i="1" dirty="0" err="1"/>
              <a:t>trieth</a:t>
            </a:r>
            <a:r>
              <a:rPr lang="en-US" sz="2000" i="1" dirty="0"/>
              <a:t> the righteous; but the wicked and him that loveth violence his soul </a:t>
            </a:r>
            <a:r>
              <a:rPr lang="en-US" sz="2000" i="1" dirty="0" err="1"/>
              <a:t>hateth</a:t>
            </a:r>
            <a:r>
              <a:rPr lang="en-US" sz="2000" i="1" dirty="0"/>
              <a:t>. Upon the wicked he will rain snares; fire and brimstone and burning wind shall be the portion of their cup. For Jehovah is righteous; He loveth righteousness: the upright shall behold his face.”</a:t>
            </a:r>
          </a:p>
          <a:p>
            <a:pPr marL="571500" indent="-457200"/>
            <a:r>
              <a:rPr lang="en-US" sz="2800" dirty="0"/>
              <a:t>Answer of Faith.</a:t>
            </a:r>
          </a:p>
          <a:p>
            <a:pPr marL="514350" lvl="1" indent="0">
              <a:buNone/>
            </a:pPr>
            <a:r>
              <a:rPr lang="en-US" sz="2800" dirty="0"/>
              <a:t>1. God sits on His heavenly throne and watches people</a:t>
            </a:r>
            <a:br>
              <a:rPr lang="en-US" sz="2800" dirty="0"/>
            </a:br>
            <a:r>
              <a:rPr lang="en-US" sz="2800" dirty="0"/>
              <a:t>(verse 4). The Lord rules not men.</a:t>
            </a:r>
          </a:p>
          <a:p>
            <a:pPr marL="514350" lvl="1" indent="0">
              <a:buNone/>
            </a:pPr>
            <a:r>
              <a:rPr lang="en-US" sz="2800" dirty="0"/>
              <a:t>2. God examines and tests the righteous (verse 5). (cf. Job 23:10; Psalms 66:10).</a:t>
            </a:r>
          </a:p>
        </p:txBody>
      </p:sp>
    </p:spTree>
    <p:extLst>
      <p:ext uri="{BB962C8B-B14F-4D97-AF65-F5344CB8AC3E}">
        <p14:creationId xmlns:p14="http://schemas.microsoft.com/office/powerpoint/2010/main" val="3285045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20D2-3433-A4B7-3B38-50590EC6CD88}"/>
              </a:ext>
            </a:extLst>
          </p:cNvPr>
          <p:cNvSpPr>
            <a:spLocks noGrp="1"/>
          </p:cNvSpPr>
          <p:nvPr>
            <p:ph type="title"/>
          </p:nvPr>
        </p:nvSpPr>
        <p:spPr>
          <a:xfrm>
            <a:off x="1293814" y="34746"/>
            <a:ext cx="7313612" cy="1200329"/>
          </a:xfrm>
        </p:spPr>
        <p:txBody>
          <a:bodyPr>
            <a:spAutoFit/>
          </a:bodyPr>
          <a:lstStyle/>
          <a:p>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Psalms 11</a:t>
            </a:r>
            <a:b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br>
            <a:r>
              <a:rPr kumimoji="0" lang="en-US" sz="3600" b="0" i="0" u="none" strike="noStrike" kern="0" cap="none" spc="0" normalizeH="0" baseline="0" noProof="0" dirty="0">
                <a:ln>
                  <a:noFill/>
                </a:ln>
                <a:solidFill>
                  <a:srgbClr val="000000"/>
                </a:solidFill>
                <a:effectLst/>
                <a:uLnTx/>
                <a:uFillTx/>
                <a:latin typeface="Tahoma" panose="020B0604030504040204" pitchFamily="34" charset="0"/>
                <a:ea typeface="+mj-ea"/>
                <a:cs typeface="Arial"/>
              </a:rPr>
              <a:t>Faith’s Response To Fear</a:t>
            </a:r>
            <a:endParaRPr lang="en-US" dirty="0"/>
          </a:p>
        </p:txBody>
      </p:sp>
      <p:sp>
        <p:nvSpPr>
          <p:cNvPr id="3" name="Content Placeholder 2">
            <a:extLst>
              <a:ext uri="{FF2B5EF4-FFF2-40B4-BE49-F238E27FC236}">
                <a16:creationId xmlns:a16="http://schemas.microsoft.com/office/drawing/2014/main" id="{9FE90032-41C3-234C-1FCF-ACDDCA245D8D}"/>
              </a:ext>
            </a:extLst>
          </p:cNvPr>
          <p:cNvSpPr>
            <a:spLocks noGrp="1"/>
          </p:cNvSpPr>
          <p:nvPr>
            <p:ph idx="1"/>
          </p:nvPr>
        </p:nvSpPr>
        <p:spPr>
          <a:xfrm>
            <a:off x="216819" y="1140805"/>
            <a:ext cx="8802376" cy="5709255"/>
          </a:xfrm>
          <a:solidFill>
            <a:schemeClr val="bg1"/>
          </a:solidFill>
          <a:ln>
            <a:solidFill>
              <a:schemeClr val="bg1">
                <a:alpha val="0"/>
              </a:schemeClr>
            </a:solidFill>
          </a:ln>
        </p:spPr>
        <p:txBody>
          <a:bodyPr wrap="square">
            <a:spAutoFit/>
          </a:bodyPr>
          <a:lstStyle/>
          <a:p>
            <a:pPr marL="114300" marR="0" lvl="0" indent="0" algn="l" defTabSz="914400" rtl="0" eaLnBrk="1" fontAlgn="base" latinLnBrk="0" hangingPunct="1">
              <a:spcBef>
                <a:spcPts val="0"/>
              </a:spcBef>
              <a:spcAft>
                <a:spcPct val="0"/>
              </a:spcAft>
              <a:buClr>
                <a:srgbClr val="006666"/>
              </a:buClr>
              <a:buSzPct val="70000"/>
              <a:buFont typeface="Wingdings" pitchFamily="2" charset="2"/>
              <a:buNone/>
              <a:tabLst/>
              <a:defRPr/>
            </a:pPr>
            <a:r>
              <a:rPr kumimoji="0" lang="en-US" sz="2000" b="0" u="none" strike="noStrike" kern="0" cap="none" spc="0" normalizeH="0" baseline="0" noProof="0" dirty="0">
                <a:ln>
                  <a:noFill/>
                </a:ln>
                <a:solidFill>
                  <a:srgbClr val="000000"/>
                </a:solidFill>
                <a:effectLst/>
                <a:uLnTx/>
                <a:uFillTx/>
                <a:latin typeface="Verdana"/>
                <a:ea typeface="+mn-ea"/>
                <a:cs typeface="Arial"/>
              </a:rPr>
              <a:t>Psalms 11:4-7, </a:t>
            </a:r>
            <a:r>
              <a:rPr kumimoji="0" lang="en-US" sz="2000" b="0" i="1" u="none" strike="noStrike" kern="0" cap="none" spc="0" normalizeH="0" baseline="0" noProof="0" dirty="0">
                <a:ln>
                  <a:noFill/>
                </a:ln>
                <a:solidFill>
                  <a:srgbClr val="000000"/>
                </a:solidFill>
                <a:effectLst/>
                <a:uLnTx/>
                <a:uFillTx/>
                <a:latin typeface="Verdana"/>
                <a:ea typeface="+mn-ea"/>
                <a:cs typeface="Arial"/>
              </a:rPr>
              <a:t>“Jehovah is in his holy temple; Jehovah, his throne is in heaven; His eyes behold, his eyelids try, the children of men. Jehovah </a:t>
            </a:r>
            <a:r>
              <a:rPr kumimoji="0" lang="en-US" sz="2000" b="0" i="1" u="none" strike="noStrike" kern="0" cap="none" spc="0" normalizeH="0" baseline="0" noProof="0" dirty="0" err="1">
                <a:ln>
                  <a:noFill/>
                </a:ln>
                <a:solidFill>
                  <a:srgbClr val="000000"/>
                </a:solidFill>
                <a:effectLst/>
                <a:uLnTx/>
                <a:uFillTx/>
                <a:latin typeface="Verdana"/>
                <a:ea typeface="+mn-ea"/>
                <a:cs typeface="Arial"/>
              </a:rPr>
              <a:t>trieth</a:t>
            </a:r>
            <a:r>
              <a:rPr kumimoji="0" lang="en-US" sz="2000" b="0" i="1" u="none" strike="noStrike" kern="0" cap="none" spc="0" normalizeH="0" baseline="0" noProof="0" dirty="0">
                <a:ln>
                  <a:noFill/>
                </a:ln>
                <a:solidFill>
                  <a:srgbClr val="000000"/>
                </a:solidFill>
                <a:effectLst/>
                <a:uLnTx/>
                <a:uFillTx/>
                <a:latin typeface="Verdana"/>
                <a:ea typeface="+mn-ea"/>
                <a:cs typeface="Arial"/>
              </a:rPr>
              <a:t> the righteous; but the wicked and him that loveth violence his soul </a:t>
            </a:r>
            <a:r>
              <a:rPr kumimoji="0" lang="en-US" sz="2000" b="0" i="1" u="none" strike="noStrike" kern="0" cap="none" spc="0" normalizeH="0" baseline="0" noProof="0" dirty="0" err="1">
                <a:ln>
                  <a:noFill/>
                </a:ln>
                <a:solidFill>
                  <a:srgbClr val="000000"/>
                </a:solidFill>
                <a:effectLst/>
                <a:uLnTx/>
                <a:uFillTx/>
                <a:latin typeface="Verdana"/>
                <a:ea typeface="+mn-ea"/>
                <a:cs typeface="Arial"/>
              </a:rPr>
              <a:t>hateth</a:t>
            </a:r>
            <a:r>
              <a:rPr kumimoji="0" lang="en-US" sz="2000" b="0" i="1" u="none" strike="noStrike" kern="0" cap="none" spc="0" normalizeH="0" baseline="0" noProof="0" dirty="0">
                <a:ln>
                  <a:noFill/>
                </a:ln>
                <a:solidFill>
                  <a:srgbClr val="000000"/>
                </a:solidFill>
                <a:effectLst/>
                <a:uLnTx/>
                <a:uFillTx/>
                <a:latin typeface="Verdana"/>
                <a:ea typeface="+mn-ea"/>
                <a:cs typeface="Arial"/>
              </a:rPr>
              <a:t>. Upon the wicked he will rain snares; fire and brimstone and burning wind shall be the portion of their cup. For Jehovah is righteous; He loveth righteousness: the upright shall behold his face.”</a:t>
            </a:r>
          </a:p>
          <a:p>
            <a:pPr marL="514350" lvl="1" indent="0">
              <a:spcBef>
                <a:spcPts val="0"/>
              </a:spcBef>
              <a:buNone/>
            </a:pPr>
            <a:r>
              <a:rPr lang="en-US" dirty="0"/>
              <a:t>3. God hates the wicked and the violent (verse 5). </a:t>
            </a:r>
          </a:p>
          <a:p>
            <a:pPr marL="514350" lvl="1" indent="0">
              <a:spcBef>
                <a:spcPts val="0"/>
              </a:spcBef>
              <a:buNone/>
            </a:pPr>
            <a:r>
              <a:rPr lang="en-US" dirty="0"/>
              <a:t>4. God will judge and punish the wicked (verse 6). </a:t>
            </a:r>
            <a:br>
              <a:rPr lang="en-US" dirty="0"/>
            </a:br>
            <a:r>
              <a:rPr lang="en-US" dirty="0"/>
              <a:t>(Psalms 75:8; Jeremiah 25:15-17;</a:t>
            </a:r>
            <a:br>
              <a:rPr lang="en-US" dirty="0"/>
            </a:br>
            <a:r>
              <a:rPr lang="en-US" dirty="0"/>
              <a:t>Revelation 14:10).</a:t>
            </a:r>
          </a:p>
          <a:p>
            <a:pPr marL="514350" lvl="1" indent="0">
              <a:spcBef>
                <a:spcPts val="0"/>
              </a:spcBef>
              <a:buNone/>
            </a:pPr>
            <a:r>
              <a:rPr lang="en-US" dirty="0"/>
              <a:t>5. God is righteous and loves justice and will reward the righteous (verse 7).</a:t>
            </a:r>
            <a:br>
              <a:rPr lang="en-US" dirty="0"/>
            </a:br>
            <a:r>
              <a:rPr lang="en-US" dirty="0"/>
              <a:t>(2 Thessalonians 1:8-9; Revelation 20:15); </a:t>
            </a:r>
            <a:r>
              <a:rPr lang="en-US" i="1" dirty="0"/>
              <a:t>“they shall see His face”</a:t>
            </a:r>
            <a:r>
              <a:rPr lang="en-US" dirty="0"/>
              <a:t> (Revelation 22:4-5;</a:t>
            </a:r>
            <a:br>
              <a:rPr lang="en-US" dirty="0"/>
            </a:br>
            <a:r>
              <a:rPr lang="en-US" dirty="0"/>
              <a:t>Psalms 17:15).</a:t>
            </a:r>
          </a:p>
        </p:txBody>
      </p:sp>
    </p:spTree>
    <p:extLst>
      <p:ext uri="{BB962C8B-B14F-4D97-AF65-F5344CB8AC3E}">
        <p14:creationId xmlns:p14="http://schemas.microsoft.com/office/powerpoint/2010/main" val="4265041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02F0-7898-EF93-31F5-803448EAC5A3}"/>
              </a:ext>
            </a:extLst>
          </p:cNvPr>
          <p:cNvSpPr>
            <a:spLocks noGrp="1"/>
          </p:cNvSpPr>
          <p:nvPr>
            <p:ph type="title"/>
          </p:nvPr>
        </p:nvSpPr>
        <p:spPr>
          <a:xfrm>
            <a:off x="1074659" y="663585"/>
            <a:ext cx="6994689" cy="754053"/>
          </a:xfrm>
        </p:spPr>
        <p:txBody>
          <a:bodyPr wrap="square">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141403" y="1494935"/>
            <a:ext cx="8851768" cy="4832092"/>
          </a:xfrm>
        </p:spPr>
        <p:txBody>
          <a:bodyPr wrap="square">
            <a:spAutoFit/>
          </a:bodyPr>
          <a:lstStyle/>
          <a:p>
            <a:pPr marL="0" marR="0" indent="0">
              <a:spcBef>
                <a:spcPts val="0"/>
              </a:spcBef>
              <a:spcAft>
                <a:spcPts val="0"/>
              </a:spcAft>
              <a:buNone/>
            </a:pPr>
            <a:r>
              <a:rPr lang="en-US" sz="2800" b="1" dirty="0">
                <a:effectLst/>
                <a:ea typeface="Calibri" panose="020F0502020204030204" pitchFamily="34" charset="0"/>
                <a:cs typeface="Times New Roman" panose="02020603050405020304" pitchFamily="18" charset="0"/>
              </a:rPr>
              <a:t>Psalms 125:1</a:t>
            </a:r>
            <a:r>
              <a:rPr lang="en-US" sz="2800" dirty="0">
                <a:effectLst/>
                <a:ea typeface="Calibri" panose="020F0502020204030204" pitchFamily="34" charset="0"/>
                <a:cs typeface="Times New Roman" panose="02020603050405020304" pitchFamily="18" charset="0"/>
              </a:rPr>
              <a:t>, </a:t>
            </a:r>
            <a:r>
              <a:rPr lang="en-US" sz="2800" i="1" dirty="0">
                <a:effectLst/>
                <a:ea typeface="Calibri" panose="020F0502020204030204" pitchFamily="34" charset="0"/>
                <a:cs typeface="Times New Roman" panose="02020603050405020304" pitchFamily="18" charset="0"/>
              </a:rPr>
              <a:t>“</a:t>
            </a:r>
            <a:r>
              <a:rPr lang="en-US" sz="2800" b="1" i="1" dirty="0">
                <a:effectLst/>
                <a:ea typeface="Calibri" panose="020F0502020204030204" pitchFamily="34" charset="0"/>
                <a:cs typeface="Times New Roman" panose="02020603050405020304" pitchFamily="18" charset="0"/>
              </a:rPr>
              <a:t>They that trust in Jehovah are as mount Zion, which cannot be moved, but abideth for ever</a:t>
            </a:r>
            <a:r>
              <a:rPr lang="en-US" sz="2800" i="1" dirty="0">
                <a:effectLst/>
                <a:ea typeface="Calibri" panose="020F0502020204030204" pitchFamily="34" charset="0"/>
                <a:cs typeface="Times New Roman" panose="02020603050405020304" pitchFamily="18" charset="0"/>
              </a:rPr>
              <a:t>.”</a:t>
            </a:r>
          </a:p>
          <a:p>
            <a:pPr marL="0" marR="0" indent="0">
              <a:spcBef>
                <a:spcPts val="0"/>
              </a:spcBef>
              <a:spcAft>
                <a:spcPts val="0"/>
              </a:spcAft>
              <a:buNone/>
            </a:pPr>
            <a:r>
              <a:rPr lang="en-US" sz="2800" dirty="0">
                <a:effectLst/>
                <a:ea typeface="Calibri" panose="020F0502020204030204" pitchFamily="34" charset="0"/>
                <a:cs typeface="Times New Roman" panose="02020603050405020304" pitchFamily="18" charset="0"/>
              </a:rPr>
              <a:t>Setting: Verses 1-2 COMPARISON</a:t>
            </a:r>
          </a:p>
          <a:p>
            <a:pPr marL="0" marR="0">
              <a:spcBef>
                <a:spcPts val="0"/>
              </a:spcBef>
              <a:spcAft>
                <a:spcPts val="0"/>
              </a:spcAft>
            </a:pPr>
            <a:r>
              <a:rPr lang="en-US" sz="2800" dirty="0">
                <a:effectLst/>
                <a:ea typeface="Calibri" panose="020F0502020204030204" pitchFamily="34" charset="0"/>
                <a:cs typeface="Times New Roman" panose="02020603050405020304" pitchFamily="18" charset="0"/>
              </a:rPr>
              <a:t>Then mount Zion.</a:t>
            </a:r>
          </a:p>
          <a:p>
            <a:pPr marL="274638" lvl="1">
              <a:spcBef>
                <a:spcPts val="0"/>
              </a:spcBef>
              <a:spcAft>
                <a:spcPts val="0"/>
              </a:spcAft>
            </a:pPr>
            <a:r>
              <a:rPr lang="en-US" sz="2800" dirty="0">
                <a:effectLst/>
                <a:ea typeface="Calibri" panose="020F0502020204030204" pitchFamily="34" charset="0"/>
                <a:cs typeface="Times New Roman" panose="02020603050405020304" pitchFamily="18" charset="0"/>
              </a:rPr>
              <a:t>A mountain is an emblem of firmness and stability.</a:t>
            </a:r>
          </a:p>
          <a:p>
            <a:pPr marL="549275" lvl="2">
              <a:spcBef>
                <a:spcPts val="0"/>
              </a:spcBef>
              <a:spcAft>
                <a:spcPts val="0"/>
              </a:spcAft>
            </a:pPr>
            <a:r>
              <a:rPr lang="en-US" sz="2800" dirty="0">
                <a:effectLst/>
                <a:ea typeface="Calibri" panose="020F0502020204030204" pitchFamily="34" charset="0"/>
                <a:cs typeface="Times New Roman" panose="02020603050405020304" pitchFamily="18" charset="0"/>
              </a:rPr>
              <a:t>This must have been either the idea that Zion was particularly strong by position.</a:t>
            </a:r>
          </a:p>
          <a:p>
            <a:pPr marL="549275" lvl="2">
              <a:spcBef>
                <a:spcPts val="0"/>
              </a:spcBef>
              <a:spcAft>
                <a:spcPts val="0"/>
              </a:spcAft>
            </a:pPr>
            <a:r>
              <a:rPr lang="en-US" sz="2800" dirty="0">
                <a:ea typeface="Calibri" panose="020F0502020204030204" pitchFamily="34" charset="0"/>
                <a:cs typeface="Times New Roman" panose="02020603050405020304" pitchFamily="18" charset="0"/>
              </a:rPr>
              <a:t>I</a:t>
            </a:r>
            <a:r>
              <a:rPr lang="en-US" sz="2800" dirty="0">
                <a:effectLst/>
                <a:ea typeface="Calibri" panose="020F0502020204030204" pitchFamily="34" charset="0"/>
                <a:cs typeface="Times New Roman" panose="02020603050405020304" pitchFamily="18" charset="0"/>
              </a:rPr>
              <a:t>t was under the divine protection, and was therefore safe.</a:t>
            </a:r>
            <a:br>
              <a:rPr lang="en-US" sz="2800" dirty="0">
                <a:effectLst/>
                <a:ea typeface="Calibri" panose="020F0502020204030204" pitchFamily="34" charset="0"/>
                <a:cs typeface="Times New Roman" panose="02020603050405020304" pitchFamily="18" charset="0"/>
              </a:rPr>
            </a:br>
            <a:r>
              <a:rPr lang="en-US" sz="2800" dirty="0">
                <a:effectLst/>
                <a:ea typeface="Calibri" panose="020F0502020204030204" pitchFamily="34" charset="0"/>
                <a:cs typeface="Times New Roman" panose="02020603050405020304" pitchFamily="18" charset="0"/>
              </a:rPr>
              <a:t>(cf. Psalms 34:7; Zechariah 2:5, </a:t>
            </a:r>
            <a:r>
              <a:rPr lang="en-US" sz="2800" i="1" dirty="0">
                <a:effectLst/>
                <a:ea typeface="Calibri" panose="020F0502020204030204" pitchFamily="34" charset="0"/>
                <a:cs typeface="Times New Roman" panose="02020603050405020304" pitchFamily="18" charset="0"/>
              </a:rPr>
              <a:t>“For I, saith Jehovah, will be unto her a wall of fire round about, and I will be the glory in the midst of her.”)</a:t>
            </a:r>
          </a:p>
        </p:txBody>
      </p:sp>
    </p:spTree>
    <p:extLst>
      <p:ext uri="{BB962C8B-B14F-4D97-AF65-F5344CB8AC3E}">
        <p14:creationId xmlns:p14="http://schemas.microsoft.com/office/powerpoint/2010/main" val="324283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914400" y="1447800"/>
            <a:ext cx="7772400" cy="3472104"/>
          </a:xfrm>
        </p:spPr>
        <p:txBody>
          <a:bodyPr>
            <a:spAutoFit/>
          </a:bodyPr>
          <a:lstStyle/>
          <a:p>
            <a:pPr marL="0" indent="0">
              <a:buNone/>
            </a:pPr>
            <a:r>
              <a:rPr lang="en-US" sz="2800" b="1" dirty="0"/>
              <a:t>Psalms125:2</a:t>
            </a:r>
            <a:r>
              <a:rPr lang="en-US" sz="2800" dirty="0"/>
              <a:t>, </a:t>
            </a:r>
            <a:r>
              <a:rPr lang="en-US" sz="2800" i="1" dirty="0"/>
              <a:t>“</a:t>
            </a:r>
            <a:r>
              <a:rPr lang="en-US" sz="2800" b="1" i="1" dirty="0"/>
              <a:t>As the mountains are round about Jerusalem, so Jehovah is round about his people from this time forth and for evermore</a:t>
            </a:r>
            <a:r>
              <a:rPr lang="en-US" sz="2800" i="1" dirty="0"/>
              <a:t>.”</a:t>
            </a:r>
          </a:p>
          <a:p>
            <a:pPr marL="0" indent="0">
              <a:buNone/>
            </a:pPr>
            <a:endParaRPr lang="en-US" sz="2800" b="1" i="1" dirty="0"/>
          </a:p>
          <a:p>
            <a:pPr marL="0" marR="0" lvl="0" indent="0" algn="l" defTabSz="914400" rtl="0" eaLnBrk="1" fontAlgn="base" latinLnBrk="0" hangingPunct="1">
              <a:lnSpc>
                <a:spcPct val="107000"/>
              </a:lnSpc>
              <a:spcBef>
                <a:spcPts val="0"/>
              </a:spcBef>
              <a:spcAft>
                <a:spcPts val="800"/>
              </a:spcAft>
              <a:buClr>
                <a:srgbClr val="727CA3"/>
              </a:buClr>
              <a:buSzPct val="85000"/>
              <a:buFont typeface="Wingdings 2" pitchFamily="18" charset="2"/>
              <a:buNone/>
              <a:tabLst/>
              <a:defRPr/>
            </a:pPr>
            <a:r>
              <a:rPr kumimoji="0" lang="en-US" sz="2800" b="0"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Setting: Verses 1-2 COMPARISON</a:t>
            </a:r>
            <a:endParaRPr kumimoji="0" lang="en-US" sz="2800" b="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indent="0">
              <a:buNone/>
            </a:pPr>
            <a:endParaRPr lang="en-US" sz="2800" b="1" dirty="0"/>
          </a:p>
          <a:p>
            <a:pPr marL="0" indent="0">
              <a:buNone/>
            </a:pPr>
            <a:r>
              <a:rPr lang="en-US" sz="2800" b="1" dirty="0"/>
              <a:t>NOTE: Matthew 23ff; Hebrews 12:22ff</a:t>
            </a:r>
          </a:p>
        </p:txBody>
      </p:sp>
      <p:sp>
        <p:nvSpPr>
          <p:cNvPr id="6" name="Title 1">
            <a:extLst>
              <a:ext uri="{FF2B5EF4-FFF2-40B4-BE49-F238E27FC236}">
                <a16:creationId xmlns:a16="http://schemas.microsoft.com/office/drawing/2014/main" id="{2BFB506A-8C10-B4C6-BC17-C2BEDA5E19B5}"/>
              </a:ext>
            </a:extLst>
          </p:cNvPr>
          <p:cNvSpPr>
            <a:spLocks noGrp="1"/>
          </p:cNvSpPr>
          <p:nvPr>
            <p:ph type="title"/>
          </p:nvPr>
        </p:nvSpPr>
        <p:spPr>
          <a:xfrm>
            <a:off x="1074659" y="663585"/>
            <a:ext cx="6994689" cy="754053"/>
          </a:xfrm>
        </p:spPr>
        <p:txBody>
          <a:bodyPr wrap="square">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Tree>
    <p:extLst>
      <p:ext uri="{BB962C8B-B14F-4D97-AF65-F5344CB8AC3E}">
        <p14:creationId xmlns:p14="http://schemas.microsoft.com/office/powerpoint/2010/main" val="248240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697579" y="1447799"/>
            <a:ext cx="7772400" cy="5278368"/>
          </a:xfrm>
        </p:spPr>
        <p:txBody>
          <a:bodyPr>
            <a:spAutoFit/>
          </a:bodyPr>
          <a:lstStyle/>
          <a:p>
            <a:pPr marL="0" indent="0">
              <a:buNone/>
            </a:pPr>
            <a:r>
              <a:rPr lang="en-US" b="1" dirty="0"/>
              <a:t>Psalms 125:3</a:t>
            </a:r>
            <a:r>
              <a:rPr lang="en-US" dirty="0"/>
              <a:t>, </a:t>
            </a:r>
            <a:r>
              <a:rPr lang="en-US" i="1" dirty="0"/>
              <a:t>“</a:t>
            </a:r>
            <a:r>
              <a:rPr lang="en-US" b="1" i="1" dirty="0"/>
              <a:t>For the sceptre of wickedness shall not rest upon the lot of the righteous; that the righteous put not forth their hands unto iniquity</a:t>
            </a:r>
            <a:r>
              <a:rPr lang="en-US" i="1" dirty="0"/>
              <a:t>.”</a:t>
            </a:r>
          </a:p>
          <a:p>
            <a:pPr marL="0" indent="0">
              <a:buNone/>
            </a:pPr>
            <a:r>
              <a:rPr lang="en-US" dirty="0"/>
              <a:t>Verse 3 EXPLANATION</a:t>
            </a:r>
          </a:p>
          <a:p>
            <a:r>
              <a:rPr lang="en-US" dirty="0"/>
              <a:t>“The rod” – i.e., the sceptre of the wicked world-power.</a:t>
            </a:r>
          </a:p>
          <a:p>
            <a:r>
              <a:rPr lang="en-US" dirty="0"/>
              <a:t>Messiah’s sceptre shall at last break the pagan sceptre </a:t>
            </a:r>
            <a:br>
              <a:rPr lang="en-US" dirty="0"/>
            </a:br>
            <a:r>
              <a:rPr lang="en-US" dirty="0"/>
              <a:t>(Psalms 2:9; 45:6).</a:t>
            </a:r>
          </a:p>
          <a:p>
            <a:r>
              <a:rPr lang="en-US" dirty="0"/>
              <a:t>If the dominion of the ungodly were allowed always to oppress the righteous, the faith and patience of these latter might fail. The temptation might, if too long protracted, overcome the saints (cf. Asaph’s temptation, Psalms 73:13).</a:t>
            </a:r>
          </a:p>
          <a:p>
            <a:r>
              <a:rPr lang="en-US" dirty="0"/>
              <a:t>NOTE: 1 Corinthians 10:1-13</a:t>
            </a:r>
          </a:p>
        </p:txBody>
      </p:sp>
      <p:sp>
        <p:nvSpPr>
          <p:cNvPr id="6" name="Title 1">
            <a:extLst>
              <a:ext uri="{FF2B5EF4-FFF2-40B4-BE49-F238E27FC236}">
                <a16:creationId xmlns:a16="http://schemas.microsoft.com/office/drawing/2014/main" id="{A2A2EB5E-139B-AC73-1C04-428DAB9A0077}"/>
              </a:ext>
            </a:extLst>
          </p:cNvPr>
          <p:cNvSpPr>
            <a:spLocks noGrp="1"/>
          </p:cNvSpPr>
          <p:nvPr>
            <p:ph type="title"/>
          </p:nvPr>
        </p:nvSpPr>
        <p:spPr>
          <a:xfrm>
            <a:off x="1074659" y="663585"/>
            <a:ext cx="6994689" cy="754053"/>
          </a:xfrm>
        </p:spPr>
        <p:txBody>
          <a:bodyPr wrap="square">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Tree>
    <p:extLst>
      <p:ext uri="{BB962C8B-B14F-4D97-AF65-F5344CB8AC3E}">
        <p14:creationId xmlns:p14="http://schemas.microsoft.com/office/powerpoint/2010/main" val="343018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914400" y="1447800"/>
            <a:ext cx="7772400" cy="4001095"/>
          </a:xfrm>
        </p:spPr>
        <p:txBody>
          <a:bodyPr>
            <a:spAutoFit/>
          </a:bodyPr>
          <a:lstStyle/>
          <a:p>
            <a:pPr marL="0" indent="0">
              <a:buNone/>
            </a:pPr>
            <a:r>
              <a:rPr lang="en-US" b="1" dirty="0"/>
              <a:t>Psalms 125:4</a:t>
            </a:r>
            <a:r>
              <a:rPr lang="en-US" dirty="0"/>
              <a:t>, </a:t>
            </a:r>
            <a:r>
              <a:rPr lang="en-US" i="1" dirty="0"/>
              <a:t>“</a:t>
            </a:r>
            <a:r>
              <a:rPr lang="en-US" b="1" i="1" dirty="0"/>
              <a:t>Do good, O Jehovah, unto those that are good, and to them that are upright in their hearts</a:t>
            </a:r>
            <a:r>
              <a:rPr lang="en-US" i="1" dirty="0"/>
              <a:t>.”</a:t>
            </a:r>
          </a:p>
          <a:p>
            <a:pPr marL="0" indent="0">
              <a:buNone/>
            </a:pPr>
            <a:r>
              <a:rPr lang="en-US" dirty="0"/>
              <a:t>Verse 4 REQUEST</a:t>
            </a:r>
          </a:p>
          <a:p>
            <a:r>
              <a:rPr lang="en-US" dirty="0"/>
              <a:t>Let them be under the divine protection.</a:t>
            </a:r>
          </a:p>
          <a:p>
            <a:r>
              <a:rPr lang="en-US" dirty="0"/>
              <a:t>Possibly a prayer, but is expressive of the belief of the psalmist as to what would occur under the divine administration – that the favor of God would rest upon His people.</a:t>
            </a:r>
          </a:p>
          <a:p>
            <a:r>
              <a:rPr lang="en-US" b="1" dirty="0"/>
              <a:t>However, consider … Matthew 12:43–45</a:t>
            </a:r>
            <a:endParaRPr lang="en-US" dirty="0"/>
          </a:p>
        </p:txBody>
      </p:sp>
      <p:sp>
        <p:nvSpPr>
          <p:cNvPr id="6" name="Title 1">
            <a:extLst>
              <a:ext uri="{FF2B5EF4-FFF2-40B4-BE49-F238E27FC236}">
                <a16:creationId xmlns:a16="http://schemas.microsoft.com/office/drawing/2014/main" id="{C0F00D41-D345-78D3-2A52-D7C6E52A63FB}"/>
              </a:ext>
            </a:extLst>
          </p:cNvPr>
          <p:cNvSpPr>
            <a:spLocks noGrp="1"/>
          </p:cNvSpPr>
          <p:nvPr>
            <p:ph type="title"/>
          </p:nvPr>
        </p:nvSpPr>
        <p:spPr>
          <a:xfrm>
            <a:off x="1074659" y="663585"/>
            <a:ext cx="6994689" cy="754053"/>
          </a:xfrm>
        </p:spPr>
        <p:txBody>
          <a:bodyPr wrap="square">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Tree>
    <p:extLst>
      <p:ext uri="{BB962C8B-B14F-4D97-AF65-F5344CB8AC3E}">
        <p14:creationId xmlns:p14="http://schemas.microsoft.com/office/powerpoint/2010/main" val="84426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914400" y="1447799"/>
            <a:ext cx="7772400" cy="4078039"/>
          </a:xfrm>
        </p:spPr>
        <p:txBody>
          <a:bodyPr>
            <a:spAutoFit/>
          </a:bodyPr>
          <a:lstStyle/>
          <a:p>
            <a:pPr marL="0" indent="0">
              <a:buNone/>
            </a:pPr>
            <a:r>
              <a:rPr lang="en-US" b="1" dirty="0"/>
              <a:t>Psalms 125:5</a:t>
            </a:r>
            <a:r>
              <a:rPr lang="en-US" dirty="0"/>
              <a:t>, </a:t>
            </a:r>
            <a:r>
              <a:rPr lang="en-US" i="1" dirty="0"/>
              <a:t>“</a:t>
            </a:r>
            <a:r>
              <a:rPr lang="en-US" b="1" i="1" dirty="0"/>
              <a:t>But as for such as turn aside unto their crooked ways, Jehovah will lead them forth with the workers of iniquity. Peace be upon Israel</a:t>
            </a:r>
            <a:r>
              <a:rPr lang="en-US" i="1" dirty="0"/>
              <a:t>.”</a:t>
            </a:r>
          </a:p>
          <a:p>
            <a:pPr marL="0" indent="0">
              <a:buNone/>
            </a:pPr>
            <a:r>
              <a:rPr lang="en-US" dirty="0"/>
              <a:t>Verse 5 CONTRAST</a:t>
            </a:r>
          </a:p>
          <a:p>
            <a:r>
              <a:rPr lang="en-US" dirty="0"/>
              <a:t>They will go the way of those whom the Lord has said will go to destruction.</a:t>
            </a:r>
          </a:p>
          <a:p>
            <a:r>
              <a:rPr lang="en-US" dirty="0"/>
              <a:t>God will lead them away from those who trust in the Lord.</a:t>
            </a:r>
          </a:p>
          <a:p>
            <a:r>
              <a:rPr lang="en-US" dirty="0"/>
              <a:t>These are those who cease to do </a:t>
            </a:r>
            <a:r>
              <a:rPr lang="en-US" i="1" dirty="0"/>
              <a:t>“</a:t>
            </a:r>
            <a:r>
              <a:rPr lang="en-US" b="1" i="1" dirty="0"/>
              <a:t>good</a:t>
            </a:r>
            <a:r>
              <a:rPr lang="en-US" i="1" dirty="0"/>
              <a:t>.”</a:t>
            </a:r>
          </a:p>
          <a:p>
            <a:r>
              <a:rPr lang="en-US" dirty="0"/>
              <a:t>Compare Ezekiel 33:12-13; Matthew 7:22-23; 25:11-12.</a:t>
            </a:r>
          </a:p>
        </p:txBody>
      </p:sp>
      <p:sp>
        <p:nvSpPr>
          <p:cNvPr id="6" name="Title 1">
            <a:extLst>
              <a:ext uri="{FF2B5EF4-FFF2-40B4-BE49-F238E27FC236}">
                <a16:creationId xmlns:a16="http://schemas.microsoft.com/office/drawing/2014/main" id="{000B2445-F105-0471-A55F-0FB109D71E76}"/>
              </a:ext>
            </a:extLst>
          </p:cNvPr>
          <p:cNvSpPr>
            <a:spLocks noGrp="1"/>
          </p:cNvSpPr>
          <p:nvPr>
            <p:ph type="title"/>
          </p:nvPr>
        </p:nvSpPr>
        <p:spPr>
          <a:xfrm>
            <a:off x="1074659" y="663585"/>
            <a:ext cx="6994689" cy="754053"/>
          </a:xfrm>
        </p:spPr>
        <p:txBody>
          <a:bodyPr wrap="square">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Tree>
    <p:extLst>
      <p:ext uri="{BB962C8B-B14F-4D97-AF65-F5344CB8AC3E}">
        <p14:creationId xmlns:p14="http://schemas.microsoft.com/office/powerpoint/2010/main" val="3103838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914400" y="1447800"/>
            <a:ext cx="7772400" cy="3621504"/>
          </a:xfrm>
        </p:spPr>
        <p:txBody>
          <a:bodyPr>
            <a:spAutoFit/>
          </a:bodyPr>
          <a:lstStyle/>
          <a:p>
            <a:pPr marL="0" indent="0">
              <a:buNone/>
            </a:pPr>
            <a:r>
              <a:rPr lang="en-US" b="1" dirty="0"/>
              <a:t>Psalms 125:5</a:t>
            </a:r>
            <a:r>
              <a:rPr lang="en-US" dirty="0"/>
              <a:t>, </a:t>
            </a:r>
            <a:r>
              <a:rPr lang="en-US" i="1" dirty="0"/>
              <a:t>“</a:t>
            </a:r>
            <a:r>
              <a:rPr lang="en-US" b="1" i="1" dirty="0"/>
              <a:t>But as for such as turn aside unto their crooked ways, Jehovah will lead them forth with the workers of iniquity. Peace be upon Israel</a:t>
            </a:r>
            <a:r>
              <a:rPr lang="en-US" i="1" dirty="0"/>
              <a:t>.”</a:t>
            </a:r>
          </a:p>
          <a:p>
            <a:pPr marL="0" indent="0">
              <a:buNone/>
            </a:pPr>
            <a:endParaRPr lang="en-US" dirty="0"/>
          </a:p>
          <a:p>
            <a:r>
              <a:rPr lang="en-US" sz="2800" dirty="0"/>
              <a:t>But</a:t>
            </a:r>
            <a:r>
              <a:rPr lang="en-US" sz="2800" i="1" dirty="0"/>
              <a:t> “</a:t>
            </a:r>
            <a:r>
              <a:rPr lang="en-US" sz="2800" b="1" i="1" dirty="0"/>
              <a:t>peace shall be upon Israel</a:t>
            </a:r>
            <a:r>
              <a:rPr lang="en-US" sz="2800" i="1" dirty="0"/>
              <a:t>.”</a:t>
            </a:r>
          </a:p>
          <a:p>
            <a:pPr lvl="1"/>
            <a:r>
              <a:rPr lang="en-US" sz="2800" u="sng" dirty="0"/>
              <a:t>Upon the real Israel; upon the true people of God</a:t>
            </a:r>
            <a:r>
              <a:rPr lang="en-US" sz="2800" dirty="0"/>
              <a:t>.</a:t>
            </a:r>
            <a:br>
              <a:rPr lang="en-US" sz="2800" dirty="0"/>
            </a:br>
            <a:r>
              <a:rPr lang="en-US" sz="2800" dirty="0"/>
              <a:t>Galatians 6:16; Isaiah 54:13; 55:12; 57:2; 66:12;</a:t>
            </a:r>
            <a:br>
              <a:rPr lang="en-US" sz="2800" dirty="0"/>
            </a:br>
            <a:r>
              <a:rPr lang="en-US" sz="2800" dirty="0"/>
              <a:t>John 14:27; 16:33; Ephesians 2:17; Philippians 4:7.</a:t>
            </a:r>
          </a:p>
        </p:txBody>
      </p:sp>
      <p:sp>
        <p:nvSpPr>
          <p:cNvPr id="6" name="Title 1">
            <a:extLst>
              <a:ext uri="{FF2B5EF4-FFF2-40B4-BE49-F238E27FC236}">
                <a16:creationId xmlns:a16="http://schemas.microsoft.com/office/drawing/2014/main" id="{0E7356E9-004C-19A0-B64F-1013FFA83063}"/>
              </a:ext>
            </a:extLst>
          </p:cNvPr>
          <p:cNvSpPr>
            <a:spLocks noGrp="1"/>
          </p:cNvSpPr>
          <p:nvPr>
            <p:ph type="title"/>
          </p:nvPr>
        </p:nvSpPr>
        <p:spPr>
          <a:xfrm>
            <a:off x="1074659" y="663585"/>
            <a:ext cx="6994689" cy="754053"/>
          </a:xfrm>
        </p:spPr>
        <p:txBody>
          <a:bodyPr wrap="square">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Tree>
    <p:extLst>
      <p:ext uri="{BB962C8B-B14F-4D97-AF65-F5344CB8AC3E}">
        <p14:creationId xmlns:p14="http://schemas.microsoft.com/office/powerpoint/2010/main" val="2095737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0055B-2274-4A92-8D1F-48BC6037E1F8}"/>
              </a:ext>
            </a:extLst>
          </p:cNvPr>
          <p:cNvSpPr>
            <a:spLocks noGrp="1"/>
          </p:cNvSpPr>
          <p:nvPr>
            <p:ph type="ctrTitle"/>
          </p:nvPr>
        </p:nvSpPr>
        <p:spPr>
          <a:xfrm>
            <a:off x="920665" y="858835"/>
            <a:ext cx="7889959" cy="854080"/>
          </a:xfrm>
        </p:spPr>
        <p:txBody>
          <a:bodyPr anchor="ctr">
            <a:spAutoFit/>
          </a:bodyPr>
          <a:lstStyle/>
          <a:p>
            <a:pPr algn="r"/>
            <a:r>
              <a:rPr lang="en-US" sz="4950" b="1" cap="small" dirty="0"/>
              <a:t>Faith’s Response To Fear</a:t>
            </a:r>
          </a:p>
        </p:txBody>
      </p:sp>
      <p:sp>
        <p:nvSpPr>
          <p:cNvPr id="3" name="Subtitle 2">
            <a:extLst>
              <a:ext uri="{FF2B5EF4-FFF2-40B4-BE49-F238E27FC236}">
                <a16:creationId xmlns:a16="http://schemas.microsoft.com/office/drawing/2014/main" id="{3100D710-AA94-49B7-BCBC-8C811558A214}"/>
              </a:ext>
            </a:extLst>
          </p:cNvPr>
          <p:cNvSpPr>
            <a:spLocks noGrp="1"/>
          </p:cNvSpPr>
          <p:nvPr>
            <p:ph type="subTitle" idx="1"/>
          </p:nvPr>
        </p:nvSpPr>
        <p:spPr>
          <a:xfrm>
            <a:off x="5162551" y="3723809"/>
            <a:ext cx="3285180" cy="715581"/>
          </a:xfrm>
        </p:spPr>
        <p:txBody>
          <a:bodyPr anchor="ctr">
            <a:spAutoFit/>
          </a:bodyPr>
          <a:lstStyle/>
          <a:p>
            <a:r>
              <a:rPr lang="en-US" sz="4050" b="1" dirty="0"/>
              <a:t>Psalms 11</a:t>
            </a:r>
          </a:p>
        </p:txBody>
      </p:sp>
      <p:sp>
        <p:nvSpPr>
          <p:cNvPr id="8" name="TextBox 7">
            <a:extLst>
              <a:ext uri="{FF2B5EF4-FFF2-40B4-BE49-F238E27FC236}">
                <a16:creationId xmlns:a16="http://schemas.microsoft.com/office/drawing/2014/main" id="{07EEB07A-9F7A-4953-9813-C23712CEA47A}"/>
              </a:ext>
            </a:extLst>
          </p:cNvPr>
          <p:cNvSpPr txBox="1"/>
          <p:nvPr/>
        </p:nvSpPr>
        <p:spPr>
          <a:xfrm>
            <a:off x="1918707" y="5028089"/>
            <a:ext cx="530658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Verdana"/>
                <a:ea typeface="+mn-ea"/>
                <a:cs typeface="Arial"/>
              </a:rPr>
              <a:t>Lesson 2: Psalms of Guidance</a:t>
            </a:r>
          </a:p>
        </p:txBody>
      </p:sp>
      <p:sp>
        <p:nvSpPr>
          <p:cNvPr id="5" name="TextBox 4">
            <a:extLst>
              <a:ext uri="{FF2B5EF4-FFF2-40B4-BE49-F238E27FC236}">
                <a16:creationId xmlns:a16="http://schemas.microsoft.com/office/drawing/2014/main" id="{C822D9DE-4C8B-49FE-AFFF-6CD00CF51660}"/>
              </a:ext>
            </a:extLst>
          </p:cNvPr>
          <p:cNvSpPr txBox="1"/>
          <p:nvPr/>
        </p:nvSpPr>
        <p:spPr>
          <a:xfrm>
            <a:off x="3195661" y="6039894"/>
            <a:ext cx="3041217"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effectLst/>
                <a:uLnTx/>
                <a:uFillTx/>
                <a:latin typeface="Verdana"/>
                <a:ea typeface="+mn-ea"/>
                <a:cs typeface="Arial"/>
              </a:rPr>
              <a:t>June 26, 2022</a:t>
            </a:r>
          </a:p>
        </p:txBody>
      </p:sp>
    </p:spTree>
    <p:extLst>
      <p:ext uri="{BB962C8B-B14F-4D97-AF65-F5344CB8AC3E}">
        <p14:creationId xmlns:p14="http://schemas.microsoft.com/office/powerpoint/2010/main" val="390919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0422-561D-4C13-6537-DF9D85F48CAF}"/>
              </a:ext>
            </a:extLst>
          </p:cNvPr>
          <p:cNvSpPr>
            <a:spLocks noGrp="1"/>
          </p:cNvSpPr>
          <p:nvPr>
            <p:ph type="title"/>
          </p:nvPr>
        </p:nvSpPr>
        <p:spPr>
          <a:xfrm>
            <a:off x="1370014" y="798294"/>
            <a:ext cx="7313612" cy="646331"/>
          </a:xfrm>
        </p:spPr>
        <p:txBody>
          <a:bodyPr>
            <a:spAutoFit/>
          </a:bodyPr>
          <a:lstStyle/>
          <a:p>
            <a:r>
              <a:rPr lang="en-US" dirty="0">
                <a:solidFill>
                  <a:schemeClr val="tx1"/>
                </a:solidFill>
                <a:latin typeface="Tahoma" panose="020B0604030504040204" pitchFamily="34" charset="0"/>
              </a:rPr>
              <a:t>Psalms 11</a:t>
            </a:r>
            <a:endParaRPr lang="en-US" dirty="0">
              <a:solidFill>
                <a:schemeClr val="tx1"/>
              </a:solidFill>
            </a:endParaRPr>
          </a:p>
        </p:txBody>
      </p:sp>
      <p:sp>
        <p:nvSpPr>
          <p:cNvPr id="3" name="Content Placeholder 2">
            <a:extLst>
              <a:ext uri="{FF2B5EF4-FFF2-40B4-BE49-F238E27FC236}">
                <a16:creationId xmlns:a16="http://schemas.microsoft.com/office/drawing/2014/main" id="{30C27D22-9C2F-1E98-01EF-1043482FC5B5}"/>
              </a:ext>
            </a:extLst>
          </p:cNvPr>
          <p:cNvSpPr>
            <a:spLocks noGrp="1"/>
          </p:cNvSpPr>
          <p:nvPr>
            <p:ph idx="1"/>
          </p:nvPr>
        </p:nvSpPr>
        <p:spPr>
          <a:xfrm>
            <a:off x="612745" y="1534982"/>
            <a:ext cx="8378072" cy="5047536"/>
          </a:xfrm>
        </p:spPr>
        <p:txBody>
          <a:bodyPr wrap="square">
            <a:spAutoFit/>
          </a:bodyPr>
          <a:lstStyle/>
          <a:p>
            <a:pPr marL="0" marR="1350" indent="0" algn="l">
              <a:spcBef>
                <a:spcPts val="0"/>
              </a:spcBef>
              <a:buNone/>
            </a:pPr>
            <a:r>
              <a:rPr lang="en-US" sz="2300" b="1" i="1" u="none" strike="noStrike" baseline="30000" dirty="0">
                <a:latin typeface="Trebuchet MS" panose="020B0603020202020204" pitchFamily="34" charset="0"/>
              </a:rPr>
              <a:t>1</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In Jehovah do I take refuge: how say ye to my soul, flee (as) a bird to your mountain;</a:t>
            </a:r>
          </a:p>
          <a:p>
            <a:pPr marL="0" marR="1350" indent="0" algn="l">
              <a:spcBef>
                <a:spcPts val="0"/>
              </a:spcBef>
              <a:buNone/>
            </a:pPr>
            <a:r>
              <a:rPr lang="en-US" sz="2300" b="1" i="1" u="none" strike="noStrike" baseline="30000" dirty="0">
                <a:latin typeface="Trebuchet MS" panose="020B0603020202020204" pitchFamily="34" charset="0"/>
              </a:rPr>
              <a:t>2</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For, lo, the wicked bend the bow, they make ready their arrow upon the string, that they may shoot in darkness at the upright in heart;</a:t>
            </a:r>
          </a:p>
          <a:p>
            <a:pPr marL="0" marR="1350" indent="0" algn="l">
              <a:spcBef>
                <a:spcPts val="0"/>
              </a:spcBef>
              <a:buNone/>
            </a:pPr>
            <a:r>
              <a:rPr lang="en-US" sz="2300" b="1" i="1" u="none" strike="noStrike" baseline="30000" dirty="0">
                <a:latin typeface="Trebuchet MS" panose="020B0603020202020204" pitchFamily="34" charset="0"/>
              </a:rPr>
              <a:t>3</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If the foundations be destroyed, what can the righteous do?</a:t>
            </a:r>
          </a:p>
          <a:p>
            <a:pPr marL="0" marR="1350" indent="0" algn="l">
              <a:spcBef>
                <a:spcPts val="0"/>
              </a:spcBef>
              <a:buNone/>
            </a:pPr>
            <a:r>
              <a:rPr lang="en-US" sz="2300" b="1" i="1" u="none" strike="noStrike" baseline="30000" dirty="0">
                <a:latin typeface="Trebuchet MS" panose="020B0603020202020204" pitchFamily="34" charset="0"/>
              </a:rPr>
              <a:t>4</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Jehovah is in his holy temple; Jehovah, his throne is in heaven; His eyes behold, his eyelids try, the children of men.</a:t>
            </a:r>
          </a:p>
          <a:p>
            <a:pPr marL="0" marR="1350" indent="0" algn="l">
              <a:spcBef>
                <a:spcPts val="0"/>
              </a:spcBef>
              <a:buNone/>
            </a:pPr>
            <a:r>
              <a:rPr lang="en-US" sz="2300" b="1" i="1" u="none" strike="noStrike" baseline="30000" dirty="0">
                <a:latin typeface="Trebuchet MS" panose="020B0603020202020204" pitchFamily="34" charset="0"/>
              </a:rPr>
              <a:t>5</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Jehovah trieth the righteous; but the wicked and him that loveth violence his soul hateth.</a:t>
            </a:r>
          </a:p>
          <a:p>
            <a:pPr marL="0" marR="1350" indent="0" algn="l">
              <a:spcBef>
                <a:spcPts val="0"/>
              </a:spcBef>
              <a:buNone/>
            </a:pPr>
            <a:r>
              <a:rPr lang="en-US" sz="2300" b="1" i="1" u="none" strike="noStrike" baseline="30000" dirty="0">
                <a:latin typeface="Trebuchet MS" panose="020B0603020202020204" pitchFamily="34" charset="0"/>
              </a:rPr>
              <a:t>6</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Upon the wicked he will rain snares; fire and brimstone and burning wind shall be the portion of their cup.</a:t>
            </a:r>
          </a:p>
          <a:p>
            <a:pPr marL="0" marR="1350" indent="0" algn="l">
              <a:spcBef>
                <a:spcPts val="0"/>
              </a:spcBef>
              <a:buNone/>
            </a:pPr>
            <a:r>
              <a:rPr lang="en-US" sz="2300" b="1" i="1" u="none" strike="noStrike" baseline="30000" dirty="0">
                <a:latin typeface="Trebuchet MS" panose="020B0603020202020204" pitchFamily="34" charset="0"/>
              </a:rPr>
              <a:t>7</a:t>
            </a:r>
            <a:r>
              <a:rPr lang="en-US" sz="2300" b="1" i="1" u="none" strike="noStrike" baseline="0" dirty="0">
                <a:latin typeface="Trebuchet MS" panose="020B0603020202020204" pitchFamily="34" charset="0"/>
              </a:rPr>
              <a:t> </a:t>
            </a:r>
            <a:r>
              <a:rPr lang="en-US" sz="2300" b="0" i="1" u="none" strike="noStrike" baseline="0" dirty="0">
                <a:latin typeface="Trebuchet MS" panose="020B0603020202020204" pitchFamily="34" charset="0"/>
              </a:rPr>
              <a:t>For Jehovah is righteous; He loveth righteousness: the upright shall behold his face.</a:t>
            </a:r>
          </a:p>
        </p:txBody>
      </p:sp>
    </p:spTree>
    <p:extLst>
      <p:ext uri="{BB962C8B-B14F-4D97-AF65-F5344CB8AC3E}">
        <p14:creationId xmlns:p14="http://schemas.microsoft.com/office/powerpoint/2010/main" val="2154562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Theme12">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2" id="{36C0F4FE-0B84-4C4B-AE26-AC5E32C63F98}" vid="{8E979A5B-2251-4516-9B13-0DC95807ACB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1234</TotalTime>
  <Words>1186</Words>
  <Application>Microsoft Office PowerPoint</Application>
  <PresentationFormat>On-screen Show (4:3)</PresentationFormat>
  <Paragraphs>77</Paragraphs>
  <Slides>13</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13</vt:i4>
      </vt:variant>
    </vt:vector>
  </HeadingPairs>
  <TitlesOfParts>
    <vt:vector size="25" baseType="lpstr">
      <vt:lpstr>Arial</vt:lpstr>
      <vt:lpstr>Calibri</vt:lpstr>
      <vt:lpstr>Franklin Gothic Book</vt:lpstr>
      <vt:lpstr>Perpetua</vt:lpstr>
      <vt:lpstr>Tahoma</vt:lpstr>
      <vt:lpstr>Times New Roman</vt:lpstr>
      <vt:lpstr>Trebuchet MS</vt:lpstr>
      <vt:lpstr>Verdana</vt:lpstr>
      <vt:lpstr>Wingdings</vt:lpstr>
      <vt:lpstr>Wingdings 2</vt:lpstr>
      <vt:lpstr>Theme10</vt:lpstr>
      <vt:lpstr>Theme12</vt:lpstr>
      <vt:lpstr>Be Immoveable:  Trust in the Lord Psalms 125</vt:lpstr>
      <vt:lpstr>Psalms 125 – A Song of Ascents</vt:lpstr>
      <vt:lpstr>Psalms 125 – A Song of Ascents</vt:lpstr>
      <vt:lpstr>Psalms 125 – A Song of Ascents</vt:lpstr>
      <vt:lpstr>Psalms 125 – A Song of Ascents</vt:lpstr>
      <vt:lpstr>Psalms 125 – A Song of Ascents</vt:lpstr>
      <vt:lpstr>Psalms 125 – A Song of Ascents</vt:lpstr>
      <vt:lpstr>Faith’s Response To Fear</vt:lpstr>
      <vt:lpstr>Psalms 11</vt:lpstr>
      <vt:lpstr>Psalms 11 Faith’s Response To Fear</vt:lpstr>
      <vt:lpstr>Psalms 11 Faith’s Response To Fear</vt:lpstr>
      <vt:lpstr>Psalms 11 Faith’s Response To Fear</vt:lpstr>
      <vt:lpstr>Psalms 11 Faith’s Response To Fear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 Immoveable:  Trust in the Lord Psalm 125</dc:title>
  <dc:creator>mgalloway2715@gmail.com</dc:creator>
  <cp:lastModifiedBy>Richard Lidh</cp:lastModifiedBy>
  <cp:revision>21</cp:revision>
  <cp:lastPrinted>2022-07-03T13:59:39Z</cp:lastPrinted>
  <dcterms:created xsi:type="dcterms:W3CDTF">2022-06-19T12:59:10Z</dcterms:created>
  <dcterms:modified xsi:type="dcterms:W3CDTF">2022-07-03T14:00:01Z</dcterms:modified>
</cp:coreProperties>
</file>